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69" r:id="rId2"/>
    <p:sldId id="260"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296" r:id="rId18"/>
    <p:sldId id="297" r:id="rId19"/>
    <p:sldId id="282" r:id="rId20"/>
    <p:sldId id="283" r:id="rId21"/>
    <p:sldId id="284" r:id="rId22"/>
    <p:sldId id="275" r:id="rId23"/>
    <p:sldId id="290" r:id="rId24"/>
    <p:sldId id="276" r:id="rId25"/>
    <p:sldId id="277" r:id="rId26"/>
    <p:sldId id="278" r:id="rId27"/>
    <p:sldId id="289" r:id="rId28"/>
    <p:sldId id="281" r:id="rId29"/>
    <p:sldId id="298"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85781" autoAdjust="0"/>
  </p:normalViewPr>
  <p:slideViewPr>
    <p:cSldViewPr snapToGrid="0">
      <p:cViewPr varScale="1">
        <p:scale>
          <a:sx n="98" d="100"/>
          <a:sy n="98" d="100"/>
        </p:scale>
        <p:origin x="11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03/02/2021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are </a:t>
            </a:r>
            <a:r>
              <a:rPr lang="fr-FR" dirty="0" err="1"/>
              <a:t>going</a:t>
            </a:r>
            <a:r>
              <a:rPr lang="fr-FR" dirty="0"/>
              <a:t> to show </a:t>
            </a:r>
            <a:r>
              <a:rPr lang="fr-FR" dirty="0" err="1"/>
              <a:t>you</a:t>
            </a:r>
            <a:r>
              <a:rPr lang="fr-FR" dirty="0"/>
              <a:t> the </a:t>
            </a:r>
            <a:r>
              <a:rPr lang="fr-FR" dirty="0" err="1"/>
              <a:t>work</a:t>
            </a:r>
            <a:r>
              <a:rPr lang="fr-FR" dirty="0"/>
              <a:t> </a:t>
            </a:r>
            <a:r>
              <a:rPr lang="fr-FR" dirty="0" err="1"/>
              <a:t>we</a:t>
            </a:r>
            <a:r>
              <a:rPr lang="fr-FR" dirty="0"/>
              <a:t> </a:t>
            </a:r>
            <a:r>
              <a:rPr lang="fr-FR" dirty="0" err="1"/>
              <a:t>did</a:t>
            </a:r>
            <a:r>
              <a:rPr lang="fr-FR" dirty="0"/>
              <a:t> </a:t>
            </a:r>
            <a:r>
              <a:rPr lang="fr-FR" dirty="0" err="1"/>
              <a:t>during</a:t>
            </a:r>
            <a:r>
              <a:rPr lang="fr-FR" dirty="0"/>
              <a:t> </a:t>
            </a:r>
            <a:r>
              <a:rPr lang="fr-FR" dirty="0" err="1"/>
              <a:t>these</a:t>
            </a:r>
            <a:r>
              <a:rPr lang="fr-FR" dirty="0"/>
              <a:t> 2 </a:t>
            </a:r>
            <a:r>
              <a:rPr lang="fr-FR" dirty="0" err="1"/>
              <a:t>months</a:t>
            </a:r>
            <a:r>
              <a:rPr lang="fr-FR" dirty="0"/>
              <a:t> on the cat </a:t>
            </a:r>
            <a:r>
              <a:rPr lang="fr-FR" dirty="0" err="1"/>
              <a:t>acoustic</a:t>
            </a:r>
            <a:r>
              <a:rPr lang="fr-FR" dirty="0"/>
              <a:t> data </a:t>
            </a:r>
            <a:r>
              <a:rPr lang="fr-FR" dirty="0" err="1"/>
              <a:t>project</a:t>
            </a:r>
            <a:r>
              <a:rPr lang="fr-FR" dirty="0"/>
              <a:t>, </a:t>
            </a:r>
            <a:r>
              <a:rPr lang="fr-FR" dirty="0" err="1"/>
              <a:t>under</a:t>
            </a:r>
            <a:r>
              <a:rPr lang="fr-FR" dirty="0"/>
              <a:t> the supervision of Amandine </a:t>
            </a:r>
            <a:r>
              <a:rPr lang="fr-FR" dirty="0" err="1"/>
              <a:t>from</a:t>
            </a:r>
            <a:r>
              <a:rPr lang="fr-FR" dirty="0"/>
              <a:t> MARS and François Husson </a:t>
            </a:r>
            <a:r>
              <a:rPr lang="fr-FR" dirty="0" err="1"/>
              <a:t>from</a:t>
            </a:r>
            <a:r>
              <a:rPr lang="fr-FR" dirty="0"/>
              <a:t> </a:t>
            </a:r>
            <a:r>
              <a:rPr lang="fr-FR" dirty="0" err="1"/>
              <a:t>Agrocampus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a:t>
            </a:r>
          </a:p>
          <a:p>
            <a:r>
              <a:rPr lang="en-GB" dirty="0" err="1"/>
              <a:t>Automatisation</a:t>
            </a:r>
            <a:r>
              <a:rPr lang="en-GB" dirty="0"/>
              <a:t> des acquisitions de </a:t>
            </a:r>
            <a:r>
              <a:rPr lang="en-GB" dirty="0" err="1"/>
              <a:t>données</a:t>
            </a:r>
            <a:br>
              <a:rPr lang="en-GB" dirty="0"/>
            </a:br>
            <a:r>
              <a:rPr lang="en-GB" dirty="0" err="1"/>
              <a:t>Tâche</a:t>
            </a:r>
            <a:r>
              <a:rPr lang="en-GB" dirty="0"/>
              <a:t> à </a:t>
            </a:r>
            <a:r>
              <a:rPr lang="en-GB" dirty="0" err="1"/>
              <a:t>digitaliser</a:t>
            </a:r>
            <a:r>
              <a:rPr lang="en-GB" dirty="0"/>
              <a:t> : </a:t>
            </a:r>
            <a:r>
              <a:rPr lang="en-GB" dirty="0" err="1"/>
              <a:t>Comptage</a:t>
            </a:r>
            <a:r>
              <a:rPr lang="en-GB" dirty="0"/>
              <a:t> des crocs et </a:t>
            </a:r>
            <a:r>
              <a:rPr lang="en-GB" dirty="0" err="1"/>
              <a:t>mastications</a:t>
            </a:r>
            <a:r>
              <a:rPr lang="en-GB" dirty="0"/>
              <a:t> </a:t>
            </a:r>
            <a:r>
              <a:rPr lang="en-GB" dirty="0" err="1"/>
              <a:t>lors</a:t>
            </a:r>
            <a:r>
              <a:rPr lang="en-GB" dirty="0"/>
              <a:t> de la consummation de </a:t>
            </a:r>
            <a:r>
              <a:rPr lang="en-GB" dirty="0" err="1"/>
              <a:t>friandises</a:t>
            </a:r>
            <a:r>
              <a:rPr lang="en-GB" dirty="0"/>
              <a:t>. </a:t>
            </a:r>
            <a:r>
              <a:rPr lang="en-GB" dirty="0" err="1"/>
              <a:t>Aujourd’hui</a:t>
            </a:r>
            <a:r>
              <a:rPr lang="en-GB" dirty="0"/>
              <a:t> à </a:t>
            </a:r>
            <a:r>
              <a:rPr lang="en-GB" dirty="0" err="1"/>
              <a:t>partir</a:t>
            </a:r>
            <a:r>
              <a:rPr lang="en-GB" dirty="0"/>
              <a:t> </a:t>
            </a:r>
            <a:r>
              <a:rPr lang="en-GB" dirty="0" err="1"/>
              <a:t>d’enregistrement</a:t>
            </a:r>
            <a:r>
              <a:rPr lang="en-GB" dirty="0"/>
              <a:t> </a:t>
            </a:r>
            <a:r>
              <a:rPr lang="en-GB" dirty="0" err="1"/>
              <a:t>vidéo</a:t>
            </a:r>
            <a:r>
              <a:rPr lang="en-GB" dirty="0"/>
              <a:t> </a:t>
            </a:r>
          </a:p>
          <a:p>
            <a:r>
              <a:rPr lang="en-GB" dirty="0"/>
              <a:t>Test d’un </a:t>
            </a:r>
            <a:r>
              <a:rPr lang="en-GB" dirty="0" err="1"/>
              <a:t>protocole</a:t>
            </a:r>
            <a:r>
              <a:rPr lang="en-GB" dirty="0"/>
              <a:t> de detection </a:t>
            </a:r>
            <a:r>
              <a:rPr lang="en-GB" dirty="0" err="1"/>
              <a:t>d’événements</a:t>
            </a:r>
            <a:r>
              <a:rPr lang="en-GB" dirty="0"/>
              <a:t>, </a:t>
            </a:r>
            <a:r>
              <a:rPr lang="en-GB" dirty="0" err="1"/>
              <a:t>données</a:t>
            </a:r>
            <a:r>
              <a:rPr lang="en-GB" dirty="0"/>
              <a:t> </a:t>
            </a:r>
            <a:r>
              <a:rPr lang="en-GB" dirty="0" err="1"/>
              <a:t>acquises</a:t>
            </a:r>
            <a:r>
              <a:rPr lang="en-GB" dirty="0"/>
              <a:t> par un micro porter par les chats</a:t>
            </a:r>
          </a:p>
          <a:p>
            <a:endParaRPr lang="en-GB" dirty="0"/>
          </a:p>
          <a:p>
            <a:r>
              <a:rPr lang="en-GB" dirty="0"/>
              <a:t>What was the goal of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automate a data collection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data ? We observe cats eating kibbles, and the aim is to know how many times the cat breaks and chews the kibble, for further analysis on kibble effect on teeth, or quality,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Task we want to digitize is this breaks and bites counting, because currently they are collected by people watch video recordings, and it’ highly time consuming and quite expensive </a:t>
            </a:r>
          </a:p>
          <a:p>
            <a:r>
              <a:rPr lang="en-GB" dirty="0"/>
              <a:t>So the idea is to try a new acquisition protocol using sound recordings for event detection</a:t>
            </a:r>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a pu montrer qu’aujourd’hui les données ne permet pas une exploitation des données en vue d’un travail statistique</a:t>
            </a:r>
          </a:p>
          <a:p>
            <a:endParaRPr lang="fr-FR" dirty="0"/>
          </a:p>
          <a:p>
            <a:r>
              <a:rPr lang="fr-FR" dirty="0"/>
              <a:t>Crocs sont facilement détectable pour la mastication ce sera une tâche plus sensible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Règle de décision</a:t>
            </a:r>
          </a:p>
          <a:p>
            <a:endParaRPr lang="fr-FR" dirty="0"/>
          </a:p>
          <a:p>
            <a:r>
              <a:rPr lang="fr-FR" dirty="0"/>
              <a:t>AV</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 gave us these new audio data and the first question was -&gt; does the acquisition method used allow enough data quality for event counting? So are they usable?</a:t>
            </a:r>
          </a:p>
          <a:p>
            <a:r>
              <a:rPr lang="en-GB" dirty="0"/>
              <a:t>And this leads to another issue which is : does audio data allow the detection of this kind of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tried to answer these questions during our project and we’ll talk first about the usability of the MARS data, and protocol quality</a:t>
            </a:r>
          </a:p>
          <a:p>
            <a:endParaRPr lang="en-GB" dirty="0"/>
          </a:p>
          <a:p>
            <a:r>
              <a:rPr lang="en-GB" dirty="0"/>
              <a:t>And secondly we’ll talk about event counting process from audio recordings, so which method we developed to count the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Structure des </a:t>
            </a:r>
            <a:r>
              <a:rPr lang="en-GB" dirty="0" err="1"/>
              <a:t>données</a:t>
            </a:r>
            <a:r>
              <a:rPr lang="en-GB" dirty="0"/>
              <a:t> :</a:t>
            </a:r>
          </a:p>
          <a:p>
            <a:r>
              <a:rPr lang="en-GB" dirty="0" err="1"/>
              <a:t>Partie</a:t>
            </a:r>
            <a:r>
              <a:rPr lang="en-GB" dirty="0"/>
              <a:t> </a:t>
            </a:r>
            <a:r>
              <a:rPr lang="en-GB" dirty="0" err="1"/>
              <a:t>signalétique</a:t>
            </a:r>
            <a:r>
              <a:rPr lang="en-GB" dirty="0"/>
              <a:t> / </a:t>
            </a:r>
            <a:r>
              <a:rPr lang="en-GB" dirty="0" err="1"/>
              <a:t>Partie</a:t>
            </a:r>
            <a:r>
              <a:rPr lang="en-GB" dirty="0"/>
              <a:t> </a:t>
            </a:r>
            <a:r>
              <a:rPr lang="en-GB" dirty="0" err="1"/>
              <a:t>enregistrement</a:t>
            </a:r>
            <a:r>
              <a:rPr lang="en-GB" dirty="0"/>
              <a:t> / </a:t>
            </a:r>
            <a:r>
              <a:rPr lang="en-GB" dirty="0" err="1"/>
              <a:t>Partie</a:t>
            </a:r>
            <a:r>
              <a:rPr lang="en-GB" dirty="0"/>
              <a:t> </a:t>
            </a:r>
            <a:r>
              <a:rPr lang="en-GB" dirty="0" err="1"/>
              <a:t>labellisation</a:t>
            </a:r>
            <a:r>
              <a:rPr lang="en-GB" dirty="0"/>
              <a:t> (</a:t>
            </a:r>
            <a:r>
              <a:rPr lang="en-GB" dirty="0" err="1"/>
              <a:t>faible</a:t>
            </a:r>
            <a:r>
              <a:rPr lang="en-GB" dirty="0"/>
              <a:t>)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Deux representations possible : </a:t>
            </a:r>
          </a:p>
          <a:p>
            <a:r>
              <a:rPr lang="en-GB" dirty="0"/>
              <a:t>Amplitude</a:t>
            </a:r>
          </a:p>
          <a:p>
            <a:r>
              <a:rPr lang="en-GB" dirty="0"/>
              <a:t>Spectro </a:t>
            </a:r>
            <a:r>
              <a:rPr lang="en-GB" dirty="0" err="1"/>
              <a:t>stf</a:t>
            </a:r>
            <a:r>
              <a:rPr lang="en-GB" dirty="0"/>
              <a:t> (explication de comment </a:t>
            </a:r>
            <a:r>
              <a:rPr lang="en-GB" dirty="0" err="1"/>
              <a:t>c’est</a:t>
            </a:r>
            <a:r>
              <a:rPr lang="en-GB" dirty="0"/>
              <a:t> </a:t>
            </a:r>
            <a:r>
              <a:rPr lang="en-GB" dirty="0" err="1"/>
              <a:t>construit</a:t>
            </a:r>
            <a:r>
              <a:rPr lang="en-GB" dirty="0"/>
              <a:t>)</a:t>
            </a:r>
          </a:p>
          <a:p>
            <a:endParaRPr lang="en-GB" dirty="0"/>
          </a:p>
          <a:p>
            <a:r>
              <a:rPr lang="en-GB" dirty="0"/>
              <a:t>Son </a:t>
            </a:r>
            <a:r>
              <a:rPr lang="en-GB" dirty="0" err="1"/>
              <a:t>associé</a:t>
            </a:r>
            <a:r>
              <a:rPr lang="en-GB" dirty="0"/>
              <a:t> à </a:t>
            </a:r>
            <a:r>
              <a:rPr lang="en-GB" dirty="0" err="1"/>
              <a:t>ces</a:t>
            </a:r>
            <a:r>
              <a:rPr lang="en-GB" dirty="0"/>
              <a:t> graph</a:t>
            </a:r>
          </a:p>
          <a:p>
            <a:endParaRPr lang="en-GB" dirty="0"/>
          </a:p>
          <a:p>
            <a:r>
              <a:rPr lang="en-GB" dirty="0"/>
              <a:t>Mise </a:t>
            </a:r>
            <a:r>
              <a:rPr lang="en-GB" dirty="0" err="1"/>
              <a:t>en</a:t>
            </a:r>
            <a:r>
              <a:rPr lang="en-GB" dirty="0"/>
              <a:t> </a:t>
            </a:r>
            <a:r>
              <a:rPr lang="en-GB" dirty="0" err="1"/>
              <a:t>parallèle</a:t>
            </a:r>
            <a:r>
              <a:rPr lang="en-GB" dirty="0"/>
              <a:t> des </a:t>
            </a:r>
            <a:r>
              <a:rPr lang="en-GB" dirty="0" err="1"/>
              <a:t>labellisations</a:t>
            </a:r>
            <a:r>
              <a:rPr lang="en-GB" dirty="0"/>
              <a:t> </a:t>
            </a:r>
            <a:r>
              <a:rPr lang="en-GB" dirty="0" err="1"/>
              <a:t>faibles</a:t>
            </a:r>
            <a:r>
              <a:rPr lang="en-GB" dirty="0"/>
              <a:t> </a:t>
            </a:r>
          </a:p>
          <a:p>
            <a:r>
              <a:rPr lang="en-GB" dirty="0" err="1"/>
              <a:t>Problème</a:t>
            </a:r>
            <a:r>
              <a:rPr lang="en-GB" dirty="0"/>
              <a:t> on arrive pas à l’oeil </a:t>
            </a:r>
            <a:r>
              <a:rPr lang="en-GB" dirty="0" err="1"/>
              <a:t>ou</a:t>
            </a:r>
            <a:r>
              <a:rPr lang="en-GB" dirty="0"/>
              <a:t> à </a:t>
            </a:r>
            <a:r>
              <a:rPr lang="en-GB" dirty="0" err="1"/>
              <a:t>l’oreille</a:t>
            </a:r>
            <a:r>
              <a:rPr lang="en-GB" dirty="0"/>
              <a:t> à </a:t>
            </a:r>
            <a:r>
              <a:rPr lang="en-GB" dirty="0" err="1"/>
              <a:t>lier</a:t>
            </a:r>
            <a:r>
              <a:rPr lang="en-GB" dirty="0"/>
              <a:t> les </a:t>
            </a:r>
            <a:r>
              <a:rPr lang="en-GB" dirty="0" err="1"/>
              <a:t>labellisations</a:t>
            </a:r>
            <a:r>
              <a:rPr lang="en-GB" dirty="0"/>
              <a:t> -&gt; </a:t>
            </a:r>
            <a:r>
              <a:rPr lang="en-GB" dirty="0" err="1"/>
              <a:t>pré-traitement</a:t>
            </a:r>
            <a:r>
              <a:rPr lang="en-GB" dirty="0"/>
              <a:t> des </a:t>
            </a:r>
            <a:r>
              <a:rPr lang="en-GB" dirty="0" err="1"/>
              <a:t>données</a:t>
            </a:r>
            <a:r>
              <a:rPr lang="en-GB" dirty="0"/>
              <a:t> </a:t>
            </a:r>
            <a:r>
              <a:rPr lang="en-GB" dirty="0" err="1"/>
              <a:t>nécessaires</a:t>
            </a:r>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Fréquences :</a:t>
            </a:r>
          </a:p>
          <a:p>
            <a:r>
              <a:rPr lang="fr-FR" dirty="0"/>
              <a:t>Il n’y a pas de fréquence caractéristique du croc</a:t>
            </a:r>
          </a:p>
          <a:p>
            <a:r>
              <a:rPr lang="fr-FR" dirty="0"/>
              <a:t>Problème : les bruits recouvrent des bandes très larges </a:t>
            </a:r>
          </a:p>
          <a:p>
            <a:endParaRPr lang="fr-FR" dirty="0"/>
          </a:p>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Analyse fonctionnelle : </a:t>
            </a:r>
          </a:p>
          <a:p>
            <a:r>
              <a:rPr lang="fr-FR" dirty="0"/>
              <a:t>Idée : Courbes d’amplitude sont considéré comme des fonctions, extraction d’une variable réponse quanti à partir d’une courbe</a:t>
            </a:r>
          </a:p>
          <a:p>
            <a:r>
              <a:rPr lang="fr-FR" dirty="0"/>
              <a:t>Problème : Très mauvaise prédiction</a:t>
            </a:r>
          </a:p>
          <a:p>
            <a:endParaRPr lang="fr-FR" dirty="0"/>
          </a:p>
          <a:p>
            <a:r>
              <a:rPr lang="fr-FR" dirty="0"/>
              <a:t>A propos du bruit : </a:t>
            </a:r>
          </a:p>
          <a:p>
            <a:r>
              <a:rPr lang="fr-FR" dirty="0"/>
              <a:t>A la main : le processus va être fastidieux et ne donnera pas forcément de résultat (mastication jamais repéré à l’oreille, croc sur certains enregistrements où on les entendait déjà)</a:t>
            </a:r>
          </a:p>
          <a:p>
            <a:r>
              <a:rPr lang="fr-FR" dirty="0"/>
              <a:t>Avec ICA :  Il faudra plusieurs micro (donc potentiellement plus d’interférences et plus de données à traiter)</a:t>
            </a:r>
          </a:p>
          <a:p>
            <a:endParaRPr lang="fr-FR" dirty="0"/>
          </a:p>
          <a:p>
            <a:r>
              <a:rPr lang="fr-FR" dirty="0"/>
              <a:t>A propos de la labellisation : </a:t>
            </a:r>
          </a:p>
          <a:p>
            <a:r>
              <a:rPr lang="fr-FR" dirty="0"/>
              <a:t>Induit l’utilisation de méthode particulière pour le traitement (Analyse données fonctionnelle), méthode qui ne fonctionne pas sur les données bruitées.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 permet pas de vérifier avec certitude l’efficacité des traitements</a:t>
            </a:r>
          </a:p>
          <a:p>
            <a:endParaRPr lang="fr-FR" dirty="0"/>
          </a:p>
          <a:p>
            <a:endParaRPr lang="fr-FR" dirty="0"/>
          </a:p>
          <a:p>
            <a:r>
              <a:rPr lang="fr-FR" dirty="0"/>
              <a:t>Conclusion : </a:t>
            </a:r>
          </a:p>
          <a:p>
            <a:r>
              <a:rPr lang="en-GB" noProof="0" dirty="0"/>
              <a:t>Processing</a:t>
            </a:r>
            <a:r>
              <a:rPr lang="fr-FR" dirty="0"/>
              <a:t> en vue de nettoyer les données (ICA et </a:t>
            </a:r>
            <a:r>
              <a:rPr lang="en-GB" noProof="0" dirty="0" err="1"/>
              <a:t>frequence</a:t>
            </a:r>
            <a:r>
              <a:rPr lang="fr-FR" dirty="0"/>
              <a:t> </a:t>
            </a:r>
            <a:r>
              <a:rPr lang="fr-FR" dirty="0" err="1"/>
              <a:t>filtering</a:t>
            </a:r>
            <a:r>
              <a:rPr lang="fr-FR" dirty="0"/>
              <a:t>) pas applicable dans le cadre du </a:t>
            </a:r>
            <a:r>
              <a:rPr lang="fr-FR" dirty="0" err="1"/>
              <a:t>protocol</a:t>
            </a:r>
            <a:endParaRPr lang="fr-FR" dirty="0"/>
          </a:p>
          <a:p>
            <a:r>
              <a:rPr lang="fr-FR" dirty="0"/>
              <a:t>Méthode permettant prédiction à partir de labellisation faible (Analyse fonctionnelle) ne fonctionne pas sur ces données</a:t>
            </a:r>
          </a:p>
          <a:p>
            <a:endParaRPr lang="fr-FR" dirty="0"/>
          </a:p>
          <a:p>
            <a:r>
              <a:rPr lang="fr-FR" dirty="0"/>
              <a:t>Point à modifier : </a:t>
            </a:r>
          </a:p>
          <a:p>
            <a:r>
              <a:rPr lang="fr-FR" dirty="0"/>
              <a:t>Bruit ambiant (trop présent) évitable (discussion, chat porte micros)</a:t>
            </a:r>
          </a:p>
          <a:p>
            <a:r>
              <a:rPr lang="fr-FR" dirty="0"/>
              <a:t>Labélisation faible implique des méthodes très particulières pour résoudre le problème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Récolte de données de bonnes qualité (au niveau du bruit)</a:t>
            </a:r>
          </a:p>
          <a:p>
            <a:endParaRPr lang="fr-FR" dirty="0"/>
          </a:p>
          <a:p>
            <a:r>
              <a:rPr lang="fr-FR" dirty="0"/>
              <a:t>Protocole</a:t>
            </a:r>
          </a:p>
          <a:p>
            <a:endParaRPr lang="fr-FR" dirty="0"/>
          </a:p>
          <a:p>
            <a:r>
              <a:rPr lang="fr-FR" dirty="0"/>
              <a:t>Jeu de données de travail</a:t>
            </a:r>
          </a:p>
          <a:p>
            <a:endParaRPr lang="fr-FR" dirty="0"/>
          </a:p>
          <a:p>
            <a:r>
              <a:rPr lang="fr-FR" dirty="0"/>
              <a:t>Point faible : </a:t>
            </a:r>
          </a:p>
          <a:p>
            <a:r>
              <a:rPr lang="fr-FR" dirty="0"/>
              <a:t>Variabilité des conditions de la collecte des données (pas les mm salle, pas la même distance, manière de filmer …)</a:t>
            </a:r>
          </a:p>
          <a:p>
            <a:r>
              <a:rPr lang="fr-FR" dirty="0"/>
              <a:t>Durée non standardisée</a:t>
            </a:r>
          </a:p>
          <a:p>
            <a:r>
              <a:rPr lang="fr-FR" dirty="0"/>
              <a:t>Matériel non standard</a:t>
            </a:r>
          </a:p>
          <a:p>
            <a:r>
              <a:rPr lang="fr-FR" dirty="0"/>
              <a:t>AV</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New data et 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Comparaison </a:t>
            </a:r>
            <a:r>
              <a:rPr lang="fr-FR" sz="1800" dirty="0" err="1">
                <a:solidFill>
                  <a:srgbClr val="000000"/>
                </a:solidFill>
                <a:effectLst/>
                <a:latin typeface="Calibri" panose="020F0502020204030204" pitchFamily="34" charset="0"/>
              </a:rPr>
              <a:t>spectro</a:t>
            </a:r>
            <a:r>
              <a:rPr lang="fr-FR" sz="1800" dirty="0">
                <a:solidFill>
                  <a:srgbClr val="000000"/>
                </a:solidFill>
                <a:effectLst/>
                <a:latin typeface="Calibri" panose="020F0502020204030204" pitchFamily="34" charset="0"/>
              </a:rPr>
              <a:t> et courbes entre les deux jeu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Concentration sur les crocs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03/02/2021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03/02/2021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03/02/2021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03/02/2021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03/02/2021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03/02/2021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03/02/2021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03/02/2021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03/02/2021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03/02/2021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03/02/2021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03/02/2021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wav"/><Relationship Id="rId7" Type="http://schemas.openxmlformats.org/officeDocument/2006/relationships/image" Target="../media/image24.pn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2.xml"/><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audio" Target="../media/media3.wav"/><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a:t>
            </a:r>
            <a:r>
              <a:rPr lang="fr-FR" dirty="0" err="1">
                <a:solidFill>
                  <a:schemeClr val="tx1">
                    <a:lumMod val="65000"/>
                    <a:lumOff val="35000"/>
                  </a:schemeClr>
                </a:solidFill>
              </a:rPr>
              <a:t>Croutte</a:t>
            </a:r>
            <a:r>
              <a:rPr lang="fr-FR">
                <a:solidFill>
                  <a:schemeClr val="tx1">
                    <a:lumMod val="65000"/>
                    <a:lumOff val="35000"/>
                  </a:schemeClr>
                </a:solidFill>
              </a:rPr>
              <a:t> Anne-Victoire</a:t>
            </a:r>
            <a:endParaRPr lang="fr-FR" dirty="0">
              <a:solidFill>
                <a:schemeClr val="tx1">
                  <a:lumMod val="65000"/>
                  <a:lumOff val="35000"/>
                </a:schemeClr>
              </a:solidFill>
            </a:endParaRP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1"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44405F27-3785-4CD6-8709-483819EE74C5}"/>
              </a:ext>
            </a:extLst>
          </p:cNvPr>
          <p:cNvSpPr txBox="1"/>
          <p:nvPr/>
        </p:nvSpPr>
        <p:spPr>
          <a:xfrm>
            <a:off x="9235596" y="2298977"/>
            <a:ext cx="2575903" cy="2585323"/>
          </a:xfrm>
          <a:prstGeom prst="rect">
            <a:avLst/>
          </a:prstGeom>
          <a:noFill/>
        </p:spPr>
        <p:txBody>
          <a:bodyPr wrap="square">
            <a:spAutoFit/>
          </a:bodyPr>
          <a:lstStyle/>
          <a:p>
            <a:r>
              <a:rPr lang="en-US" sz="1800" dirty="0">
                <a:solidFill>
                  <a:srgbClr val="000000"/>
                </a:solidFill>
                <a:effectLst/>
                <a:latin typeface="Calibri" panose="020F0502020204030204" pitchFamily="34" charset="0"/>
              </a:rPr>
              <a:t>Not very good prediction quality</a:t>
            </a:r>
            <a:endParaRPr lang="en-US" dirty="0"/>
          </a:p>
          <a:p>
            <a:r>
              <a:rPr lang="en-US" dirty="0"/>
              <a:t> </a:t>
            </a:r>
          </a:p>
          <a:p>
            <a:r>
              <a:rPr lang="en-US" sz="1800" dirty="0">
                <a:solidFill>
                  <a:srgbClr val="000000"/>
                </a:solidFill>
                <a:effectLst/>
                <a:latin typeface="Calibri" panose="020F0502020204030204" pitchFamily="34" charset="0"/>
              </a:rPr>
              <a:t>Could be linked to the difference between the data to train/test the model and the frames from the original recordings</a:t>
            </a:r>
            <a:endParaRPr lang="en-US" dirty="0"/>
          </a:p>
        </p:txBody>
      </p:sp>
      <p:sp>
        <p:nvSpPr>
          <p:cNvPr id="8" name="TextBox 7">
            <a:extLst>
              <a:ext uri="{FF2B5EF4-FFF2-40B4-BE49-F238E27FC236}">
                <a16:creationId xmlns:a16="http://schemas.microsoft.com/office/drawing/2014/main" id="{915B430B-8ACE-4632-A912-17B80D85AF58}"/>
              </a:ext>
            </a:extLst>
          </p:cNvPr>
          <p:cNvSpPr txBox="1"/>
          <p:nvPr/>
        </p:nvSpPr>
        <p:spPr>
          <a:xfrm>
            <a:off x="470982"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759298"/>
            <a:ext cx="10641419"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Note : Machine learning approach can differentiate bites and breaks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644930"/>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560145"/>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5" name="Espace réservé du contenu 4" descr="https://toppng.com/show_download/198972/imagenes-de-gatos-png-transparent-cute-cat/largeUne image contenant chat, mammifère, chat domestique&#10;&#10;Description générée automatiquement">
            <a:extLst>
              <a:ext uri="{FF2B5EF4-FFF2-40B4-BE49-F238E27FC236}">
                <a16:creationId xmlns:a16="http://schemas.microsoft.com/office/drawing/2014/main" id="{01325370-D9D7-4354-9441-3779FC5E47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5912" y="1533525"/>
            <a:ext cx="5581650" cy="3790950"/>
          </a:xfrm>
        </p:spPr>
      </p:pic>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30</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916404"/>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1408374"/>
            <a:ext cx="4784203" cy="2677656"/>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a:p>
            <a:endParaRPr lang="en-GB" sz="2800" dirty="0"/>
          </a:p>
          <a:p>
            <a:endParaRPr lang="en-GB" sz="2800" dirty="0"/>
          </a:p>
          <a:p>
            <a:pPr marL="285750" indent="-285750">
              <a:buFont typeface="Arial" panose="020B0604020202020204" pitchFamily="34" charset="0"/>
              <a:buChar char="•"/>
            </a:pPr>
            <a:r>
              <a:rPr lang="fr-FR" sz="2800" dirty="0" err="1"/>
              <a:t>Independant</a:t>
            </a:r>
            <a:r>
              <a:rPr lang="fr-FR" sz="2800" dirty="0"/>
              <a:t> Component </a:t>
            </a:r>
            <a:r>
              <a:rPr lang="fr-FR" sz="2800" dirty="0" err="1"/>
              <a:t>Analysis</a:t>
            </a:r>
            <a:r>
              <a:rPr lang="fr-FR" sz="2800" dirty="0"/>
              <a:t> </a:t>
            </a:r>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2" name="TextBox 11">
            <a:extLst>
              <a:ext uri="{FF2B5EF4-FFF2-40B4-BE49-F238E27FC236}">
                <a16:creationId xmlns:a16="http://schemas.microsoft.com/office/drawing/2014/main" id="{D27E5D54-16C4-47F5-8732-EC88440A7BAB}"/>
              </a:ext>
            </a:extLst>
          </p:cNvPr>
          <p:cNvSpPr txBox="1"/>
          <p:nvPr/>
        </p:nvSpPr>
        <p:spPr>
          <a:xfrm>
            <a:off x="8610600" y="2974420"/>
            <a:ext cx="3155302" cy="1384995"/>
          </a:xfrm>
          <a:prstGeom prst="rect">
            <a:avLst/>
          </a:prstGeom>
          <a:noFill/>
        </p:spPr>
        <p:txBody>
          <a:bodyPr wrap="square" rtlCol="0">
            <a:spAutoFit/>
          </a:bodyPr>
          <a:lstStyle/>
          <a:p>
            <a:pPr algn="ctr"/>
            <a:r>
              <a:rPr lang="en-GB" sz="2800" dirty="0"/>
              <a:t>Protocol has to be modify (several microphones)</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3E04-F5A2-4024-BAD0-CC791F24DC33}"/>
              </a:ext>
            </a:extLst>
          </p:cNvPr>
          <p:cNvCxnSpPr>
            <a:cxnSpLocks/>
          </p:cNvCxnSpPr>
          <p:nvPr/>
        </p:nvCxnSpPr>
        <p:spPr>
          <a:xfrm>
            <a:off x="7509438" y="3429000"/>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2179</Words>
  <Application>Microsoft Office PowerPoint</Application>
  <PresentationFormat>Widescreen</PresentationFormat>
  <Paragraphs>402</Paragraphs>
  <Slides>30</Slides>
  <Notes>30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Abadi</vt:lpstr>
      <vt:lpstr>Aharoni</vt:lpstr>
      <vt:lpstr>Arial</vt:lpstr>
      <vt:lpstr>Calibri</vt:lpstr>
      <vt:lpstr>Calibri Light</vt:lpstr>
      <vt:lpstr>Thème Office</vt:lpstr>
      <vt:lpstr>Cats acoustic data Project</vt:lpstr>
      <vt:lpstr>Context</vt:lpstr>
      <vt:lpstr>PowerPoint Presentation</vt:lpstr>
      <vt:lpstr>PowerPoint Presentation</vt:lpstr>
      <vt:lpstr>PowerPoint Presentation</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PowerPoint Presentation</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132</cp:revision>
  <dcterms:created xsi:type="dcterms:W3CDTF">2021-01-27T09:49:50Z</dcterms:created>
  <dcterms:modified xsi:type="dcterms:W3CDTF">2021-02-03T09:34:13Z</dcterms:modified>
</cp:coreProperties>
</file>